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fif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  <p:sldMasterId id="2147483704" r:id="rId2"/>
  </p:sldMasterIdLst>
  <p:notesMasterIdLst>
    <p:notesMasterId r:id="rId11"/>
  </p:notesMasterIdLst>
  <p:handoutMasterIdLst>
    <p:handoutMasterId r:id="rId12"/>
  </p:handoutMasterIdLst>
  <p:sldIdLst>
    <p:sldId id="842" r:id="rId3"/>
    <p:sldId id="845" r:id="rId4"/>
    <p:sldId id="841" r:id="rId5"/>
    <p:sldId id="847" r:id="rId6"/>
    <p:sldId id="850" r:id="rId7"/>
    <p:sldId id="851" r:id="rId8"/>
    <p:sldId id="853" r:id="rId9"/>
    <p:sldId id="846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50" charset="-52"/>
      <p:regular r:id="rId17"/>
      <p:bold r:id="rId18"/>
      <p:italic r:id="rId19"/>
      <p:boldItalic r:id="rId20"/>
    </p:embeddedFont>
  </p:embeddedFontLst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59" userDrawn="1">
          <p15:clr>
            <a:srgbClr val="A4A3A4"/>
          </p15:clr>
        </p15:guide>
        <p15:guide id="7" orient="horz" pos="2850" userDrawn="1">
          <p15:clr>
            <a:srgbClr val="A4A3A4"/>
          </p15:clr>
        </p15:guide>
        <p15:guide id="14" pos="4770" userDrawn="1">
          <p15:clr>
            <a:srgbClr val="A4A3A4"/>
          </p15:clr>
        </p15:guide>
        <p15:guide id="16" pos="3795" userDrawn="1">
          <p15:clr>
            <a:srgbClr val="A4A3A4"/>
          </p15:clr>
        </p15:guide>
        <p15:guide id="21" pos="7015" userDrawn="1">
          <p15:clr>
            <a:srgbClr val="A4A3A4"/>
          </p15:clr>
        </p15:guide>
        <p15:guide id="24" pos="3069" userDrawn="1">
          <p15:clr>
            <a:srgbClr val="A4A3A4"/>
          </p15:clr>
        </p15:guide>
        <p15:guide id="25" orient="horz" pos="867" userDrawn="1">
          <p15:clr>
            <a:srgbClr val="A4A3A4"/>
          </p15:clr>
        </p15:guide>
        <p15:guide id="27" orient="horz" pos="686" userDrawn="1">
          <p15:clr>
            <a:srgbClr val="A4A3A4"/>
          </p15:clr>
        </p15:guide>
        <p15:guide id="30" orient="horz" pos="187" userDrawn="1">
          <p15:clr>
            <a:srgbClr val="A4A3A4"/>
          </p15:clr>
        </p15:guide>
        <p15:guide id="31" orient="horz" pos="206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выденко Алексей" initials="ДА" lastIdx="2" clrIdx="0">
    <p:extLst>
      <p:ext uri="{19B8F6BF-5375-455C-9EA6-DF929625EA0E}">
        <p15:presenceInfo xmlns:p15="http://schemas.microsoft.com/office/powerpoint/2012/main" userId="af37d32db2a53b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FFFFF7"/>
    <a:srgbClr val="13A160"/>
    <a:srgbClr val="008D34"/>
    <a:srgbClr val="8FAADC"/>
    <a:srgbClr val="F7D941"/>
    <a:srgbClr val="0ED145"/>
    <a:srgbClr val="00A8F3"/>
    <a:srgbClr val="B04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6" autoAdjust="0"/>
    <p:restoredTop sz="93585" autoAdjust="0"/>
  </p:normalViewPr>
  <p:slideViewPr>
    <p:cSldViewPr snapToGrid="0">
      <p:cViewPr>
        <p:scale>
          <a:sx n="75" d="100"/>
          <a:sy n="75" d="100"/>
        </p:scale>
        <p:origin x="1814" y="216"/>
      </p:cViewPr>
      <p:guideLst>
        <p:guide pos="1459"/>
        <p:guide orient="horz" pos="2850"/>
        <p:guide pos="4770"/>
        <p:guide pos="3795"/>
        <p:guide pos="7015"/>
        <p:guide pos="3069"/>
        <p:guide orient="horz" pos="867"/>
        <p:guide orient="horz" pos="686"/>
        <p:guide orient="horz" pos="187"/>
        <p:guide orient="horz" pos="2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9FCA9-131A-4DF5-9AEB-1E113DB8761D}" type="datetimeFigureOut">
              <a:rPr lang="ru-RU" smtClean="0">
                <a:latin typeface="HeliosCondC" pitchFamily="2" charset="0"/>
              </a:rPr>
              <a:t>06.07.2020</a:t>
            </a:fld>
            <a:endParaRPr lang="ru-RU" dirty="0">
              <a:latin typeface="HeliosCondC" pitchFamily="2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HeliosCondC" pitchFamily="2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F74FE-6954-4B70-A32B-D30C89EB5C12}" type="slidenum">
              <a:rPr lang="ru-RU" smtClean="0">
                <a:latin typeface="HeliosCondC" pitchFamily="2" charset="0"/>
              </a:rPr>
              <a:t>‹#›</a:t>
            </a:fld>
            <a:endParaRPr lang="ru-RU" dirty="0">
              <a:latin typeface="HeliosCond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641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8D594AEB-02E3-42DB-A4AD-B6793BD8DBE0}" type="datetimeFigureOut">
              <a:rPr lang="ru-RU" smtClean="0"/>
              <a:pPr/>
              <a:t>06.07.2020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iosCondC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iosCondC" pitchFamily="2" charset="0"/>
              </a:defRPr>
            </a:lvl1pPr>
          </a:lstStyle>
          <a:p>
            <a:fld id="{03E4EA76-DF72-4876-A1A9-8232E1ACACC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5974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iosCondC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4EA76-DF72-4876-A1A9-8232E1ACACC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28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89BD55ED-F61F-D642-A39F-931CA0F3C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0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F242F335-7976-4CDA-A592-2CBE9F9A773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40487A7-3EA0-1049-9973-AEEFFD28FCFA}"/>
              </a:ext>
            </a:extLst>
          </p:cNvPr>
          <p:cNvSpPr/>
          <p:nvPr userDrawn="1"/>
        </p:nvSpPr>
        <p:spPr>
          <a:xfrm flipH="1">
            <a:off x="-10028" y="301735"/>
            <a:ext cx="11995088" cy="792089"/>
          </a:xfrm>
          <a:custGeom>
            <a:avLst/>
            <a:gdLst>
              <a:gd name="connsiteX0" fmla="*/ 0 w 11721711"/>
              <a:gd name="connsiteY0" fmla="*/ 792089 h 792089"/>
              <a:gd name="connsiteX1" fmla="*/ 449447 w 11721711"/>
              <a:gd name="connsiteY1" fmla="*/ 0 h 792089"/>
              <a:gd name="connsiteX2" fmla="*/ 11721711 w 11721711"/>
              <a:gd name="connsiteY2" fmla="*/ 0 h 792089"/>
              <a:gd name="connsiteX3" fmla="*/ 11272264 w 11721711"/>
              <a:gd name="connsiteY3" fmla="*/ 792089 h 792089"/>
              <a:gd name="connsiteX4" fmla="*/ 0 w 11721711"/>
              <a:gd name="connsiteY4" fmla="*/ 792089 h 792089"/>
              <a:gd name="connsiteX0" fmla="*/ 0 w 11988701"/>
              <a:gd name="connsiteY0" fmla="*/ 792089 h 792089"/>
              <a:gd name="connsiteX1" fmla="*/ 449447 w 11988701"/>
              <a:gd name="connsiteY1" fmla="*/ 0 h 792089"/>
              <a:gd name="connsiteX2" fmla="*/ 11721711 w 11988701"/>
              <a:gd name="connsiteY2" fmla="*/ 0 h 792089"/>
              <a:gd name="connsiteX3" fmla="*/ 11988701 w 11988701"/>
              <a:gd name="connsiteY3" fmla="*/ 792089 h 792089"/>
              <a:gd name="connsiteX4" fmla="*/ 0 w 11988701"/>
              <a:gd name="connsiteY4" fmla="*/ 792089 h 792089"/>
              <a:gd name="connsiteX0" fmla="*/ 0 w 11995088"/>
              <a:gd name="connsiteY0" fmla="*/ 792089 h 792089"/>
              <a:gd name="connsiteX1" fmla="*/ 449447 w 11995088"/>
              <a:gd name="connsiteY1" fmla="*/ 0 h 792089"/>
              <a:gd name="connsiteX2" fmla="*/ 11995088 w 11995088"/>
              <a:gd name="connsiteY2" fmla="*/ 0 h 792089"/>
              <a:gd name="connsiteX3" fmla="*/ 11988701 w 11995088"/>
              <a:gd name="connsiteY3" fmla="*/ 792089 h 792089"/>
              <a:gd name="connsiteX4" fmla="*/ 0 w 11995088"/>
              <a:gd name="connsiteY4" fmla="*/ 792089 h 79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95088" h="792089">
                <a:moveTo>
                  <a:pt x="0" y="792089"/>
                </a:moveTo>
                <a:lnTo>
                  <a:pt x="449447" y="0"/>
                </a:lnTo>
                <a:lnTo>
                  <a:pt x="11995088" y="0"/>
                </a:lnTo>
                <a:lnTo>
                  <a:pt x="11988701" y="792089"/>
                </a:lnTo>
                <a:lnTo>
                  <a:pt x="0" y="792089"/>
                </a:lnTo>
                <a:close/>
              </a:path>
            </a:pathLst>
          </a:cu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HeliosCondC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2905A2-C016-B741-BD49-16A3E3A939B1}"/>
              </a:ext>
            </a:extLst>
          </p:cNvPr>
          <p:cNvGrpSpPr/>
          <p:nvPr userDrawn="1"/>
        </p:nvGrpSpPr>
        <p:grpSpPr>
          <a:xfrm>
            <a:off x="9240820" y="430599"/>
            <a:ext cx="2504796" cy="534360"/>
            <a:chOff x="1326854" y="485273"/>
            <a:chExt cx="6343946" cy="1353383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EBFA88D6-8786-754C-B6D9-019C6946852D}"/>
                </a:ext>
              </a:extLst>
            </p:cNvPr>
            <p:cNvSpPr txBox="1">
              <a:spLocks/>
            </p:cNvSpPr>
            <p:nvPr/>
          </p:nvSpPr>
          <p:spPr>
            <a:xfrm>
              <a:off x="2744994" y="713764"/>
              <a:ext cx="4925806" cy="1124892"/>
            </a:xfrm>
            <a:prstGeom prst="rect">
              <a:avLst/>
            </a:prstGeom>
          </p:spPr>
          <p:txBody>
            <a:bodyPr/>
            <a:lstStyle>
              <a:lvl1pPr algn="ctr" defTabSz="2438645" rtl="0" eaLnBrk="1" latinLnBrk="0" hangingPunct="1">
                <a:spcBef>
                  <a:spcPct val="0"/>
                </a:spcBef>
                <a:buNone/>
                <a:defRPr sz="1170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tabLst>
                  <a:tab pos="4183978" algn="l"/>
                  <a:tab pos="6485713" algn="l"/>
                </a:tabLst>
              </a:pP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Helvetica Neue" panose="02000503000000020004" pitchFamily="2" charset="0"/>
                  <a:cs typeface="Arial" panose="020B0604020202020204" pitchFamily="34" charset="0"/>
                </a:rPr>
                <a:t>Правительство Нижегородской области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0A8356-D534-E042-A397-00C04CEE0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854" y="485273"/>
              <a:ext cx="1313964" cy="1353383"/>
            </a:xfrm>
            <a:prstGeom prst="rect">
              <a:avLst/>
            </a:prstGeom>
          </p:spPr>
        </p:pic>
      </p:grpSp>
      <p:pic>
        <p:nvPicPr>
          <p:cNvPr id="8" name="Рисунок 7" descr="Изображение выглядит как кисть&#10;&#10;Автоматически созданное описание">
            <a:extLst>
              <a:ext uri="{FF2B5EF4-FFF2-40B4-BE49-F238E27FC236}">
                <a16:creationId xmlns:a16="http://schemas.microsoft.com/office/drawing/2014/main" id="{B63AF7F3-104E-4DF4-A36F-8172E8757D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5196" y="2407793"/>
            <a:ext cx="3659180" cy="3686485"/>
          </a:xfrm>
          <a:prstGeom prst="rect">
            <a:avLst/>
          </a:prstGeom>
          <a:solidFill>
            <a:srgbClr val="EEEEEE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067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188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76464767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13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127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8ACE6E5-E838-2D46-BF40-F5E5F1B6F59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416620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0" name="Слайд think-cell" r:id="rId5" imgW="7772400" imgH="10058400" progId="TCLayout.ActiveDocument.1">
                  <p:embed/>
                </p:oleObj>
              </mc:Choice>
              <mc:Fallback>
                <p:oleObj name="Слайд think-cell" r:id="rId5" imgW="7772400" imgH="10058400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8ACE6E5-E838-2D46-BF40-F5E5F1B6F5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30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FD88A6-A039-4F66-86E9-5C7F84AA42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102" b="45278"/>
          <a:stretch/>
        </p:blipFill>
        <p:spPr>
          <a:xfrm>
            <a:off x="259344" y="1362844"/>
            <a:ext cx="10889473" cy="4358870"/>
          </a:xfrm>
          <a:prstGeom prst="rect">
            <a:avLst/>
          </a:prstGeom>
        </p:spPr>
      </p:pic>
      <p:graphicFrame>
        <p:nvGraphicFramePr>
          <p:cNvPr id="14" name="Объект 13" hidden="1">
            <a:extLst>
              <a:ext uri="{FF2B5EF4-FFF2-40B4-BE49-F238E27FC236}">
                <a16:creationId xmlns:a16="http://schemas.microsoft.com/office/drawing/2014/main" id="{7EB71746-E2A6-4C6B-AC27-8641CB53E29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2182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7D29993-FEE4-4E1A-BD0C-0678602B9121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сервиса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по формированию списков пациентов (1/2)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6104199-FA7E-44A9-A83F-92A20894F8F2}"/>
              </a:ext>
            </a:extLst>
          </p:cNvPr>
          <p:cNvSpPr/>
          <p:nvPr/>
        </p:nvSpPr>
        <p:spPr>
          <a:xfrm>
            <a:off x="6185255" y="4984477"/>
            <a:ext cx="4425935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4A0732-9229-47C5-960C-0E279D91123E}"/>
              </a:ext>
            </a:extLst>
          </p:cNvPr>
          <p:cNvSpPr txBox="1"/>
          <p:nvPr/>
        </p:nvSpPr>
        <p:spPr>
          <a:xfrm>
            <a:off x="6376474" y="5084515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481A7-3B78-405E-8EAB-CF5A1BDB74EC}"/>
              </a:ext>
            </a:extLst>
          </p:cNvPr>
          <p:cNvSpPr txBox="1"/>
          <p:nvPr/>
        </p:nvSpPr>
        <p:spPr>
          <a:xfrm>
            <a:off x="6388134" y="5378924"/>
            <a:ext cx="3971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появившемся списке выбрать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сервис «Корректировка информации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пациентах»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0D14CAD-2620-47C0-8D25-7C10A0FF6E51}"/>
              </a:ext>
            </a:extLst>
          </p:cNvPr>
          <p:cNvSpPr/>
          <p:nvPr/>
        </p:nvSpPr>
        <p:spPr>
          <a:xfrm>
            <a:off x="3272850" y="4984477"/>
            <a:ext cx="2426227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6219F0-ECEC-48A9-B8C0-7E5D82969111}"/>
              </a:ext>
            </a:extLst>
          </p:cNvPr>
          <p:cNvSpPr txBox="1"/>
          <p:nvPr/>
        </p:nvSpPr>
        <p:spPr>
          <a:xfrm>
            <a:off x="3471307" y="5149788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0CC84-29A7-45DB-8301-068914FC5A18}"/>
              </a:ext>
            </a:extLst>
          </p:cNvPr>
          <p:cNvSpPr txBox="1"/>
          <p:nvPr/>
        </p:nvSpPr>
        <p:spPr>
          <a:xfrm>
            <a:off x="3489024" y="5497311"/>
            <a:ext cx="2210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выбрать вкладку «Отчеты»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2192544-B984-4EF6-9C21-A819AE298C23}"/>
              </a:ext>
            </a:extLst>
          </p:cNvPr>
          <p:cNvSpPr/>
          <p:nvPr/>
        </p:nvSpPr>
        <p:spPr>
          <a:xfrm>
            <a:off x="8643859" y="3133641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570A39E7-7A6B-4622-8389-B4AFF8831DD1}"/>
              </a:ext>
            </a:extLst>
          </p:cNvPr>
          <p:cNvGrpSpPr/>
          <p:nvPr/>
        </p:nvGrpSpPr>
        <p:grpSpPr>
          <a:xfrm>
            <a:off x="8820655" y="3246662"/>
            <a:ext cx="480889" cy="367004"/>
            <a:chOff x="7547014" y="2588377"/>
            <a:chExt cx="480889" cy="367004"/>
          </a:xfrm>
        </p:grpSpPr>
        <p:sp>
          <p:nvSpPr>
            <p:cNvPr id="26" name="Стрелка: вниз 25">
              <a:extLst>
                <a:ext uri="{FF2B5EF4-FFF2-40B4-BE49-F238E27FC236}">
                  <a16:creationId xmlns:a16="http://schemas.microsoft.com/office/drawing/2014/main" id="{862290D6-78DD-4204-A87D-7515FEC23BC2}"/>
                </a:ext>
              </a:extLst>
            </p:cNvPr>
            <p:cNvSpPr/>
            <p:nvPr/>
          </p:nvSpPr>
          <p:spPr>
            <a:xfrm rot="13927642">
              <a:off x="7820488" y="2543008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8964F9F-325F-449E-ADD0-B7BD3DE8E033}"/>
                </a:ext>
              </a:extLst>
            </p:cNvPr>
            <p:cNvSpPr txBox="1"/>
            <p:nvPr/>
          </p:nvSpPr>
          <p:spPr>
            <a:xfrm>
              <a:off x="7547014" y="2616827"/>
              <a:ext cx="35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Овал 27">
            <a:extLst>
              <a:ext uri="{FF2B5EF4-FFF2-40B4-BE49-F238E27FC236}">
                <a16:creationId xmlns:a16="http://schemas.microsoft.com/office/drawing/2014/main" id="{AD8FD644-6D7D-43DA-ADA7-9426047C319B}"/>
              </a:ext>
            </a:extLst>
          </p:cNvPr>
          <p:cNvSpPr/>
          <p:nvPr/>
        </p:nvSpPr>
        <p:spPr>
          <a:xfrm>
            <a:off x="1580809" y="5130996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DA5C2C9-58FF-46BD-A1E5-83B1DB10918D}"/>
              </a:ext>
            </a:extLst>
          </p:cNvPr>
          <p:cNvGrpSpPr/>
          <p:nvPr/>
        </p:nvGrpSpPr>
        <p:grpSpPr>
          <a:xfrm>
            <a:off x="1548424" y="5221566"/>
            <a:ext cx="492613" cy="351740"/>
            <a:chOff x="1556324" y="4480607"/>
            <a:chExt cx="492613" cy="351740"/>
          </a:xfrm>
        </p:grpSpPr>
        <p:sp>
          <p:nvSpPr>
            <p:cNvPr id="30" name="Стрелка: вниз 29">
              <a:extLst>
                <a:ext uri="{FF2B5EF4-FFF2-40B4-BE49-F238E27FC236}">
                  <a16:creationId xmlns:a16="http://schemas.microsoft.com/office/drawing/2014/main" id="{24E1659C-FF58-4A57-AC38-B0FDC8772F32}"/>
                </a:ext>
              </a:extLst>
            </p:cNvPr>
            <p:cNvSpPr/>
            <p:nvPr/>
          </p:nvSpPr>
          <p:spPr>
            <a:xfrm rot="7475064">
              <a:off x="1601693" y="4435238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EA449A-D453-4C5F-A7E6-501E8780CE4E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8527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4AC9E5F-CC19-4948-A472-C1C95B66F1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77" t="7801" r="7722" b="68562"/>
          <a:stretch/>
        </p:blipFill>
        <p:spPr>
          <a:xfrm>
            <a:off x="759274" y="1502089"/>
            <a:ext cx="10586016" cy="1799910"/>
          </a:xfrm>
          <a:prstGeom prst="rect">
            <a:avLst/>
          </a:prstGeom>
        </p:spPr>
      </p:pic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id="{F6B23BDA-D67A-4293-B970-6BBC377E9F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55554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0F3E5E1F-854C-47B1-B742-FC65338A7935}"/>
              </a:ext>
            </a:extLst>
          </p:cNvPr>
          <p:cNvSpPr txBox="1"/>
          <p:nvPr/>
        </p:nvSpPr>
        <p:spPr>
          <a:xfrm>
            <a:off x="105194" y="6458192"/>
            <a:ext cx="5097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* - Отображается количество пациентов 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AE2FFB5-32DC-4BB1-8278-4AD53636D582}"/>
              </a:ext>
            </a:extLst>
          </p:cNvPr>
          <p:cNvSpPr/>
          <p:nvPr/>
        </p:nvSpPr>
        <p:spPr>
          <a:xfrm>
            <a:off x="192088" y="399808"/>
            <a:ext cx="77249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Алгоритм работы сервиса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по формированию списков пациентов (2/2)</a:t>
            </a:r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3728440A-B610-4DFB-B3D7-7DE1CBBD51DA}"/>
              </a:ext>
            </a:extLst>
          </p:cNvPr>
          <p:cNvSpPr/>
          <p:nvPr/>
        </p:nvSpPr>
        <p:spPr>
          <a:xfrm rot="13966318">
            <a:off x="10050281" y="3188517"/>
            <a:ext cx="162045" cy="252784"/>
          </a:xfrm>
          <a:prstGeom prst="down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B75899-5D66-48C5-A04B-FE262CF471D4}"/>
              </a:ext>
            </a:extLst>
          </p:cNvPr>
          <p:cNvSpPr txBox="1"/>
          <p:nvPr/>
        </p:nvSpPr>
        <p:spPr>
          <a:xfrm>
            <a:off x="9804400" y="3301999"/>
            <a:ext cx="35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09768814-65D4-438E-9A3C-C9975A00AD8C}"/>
              </a:ext>
            </a:extLst>
          </p:cNvPr>
          <p:cNvSpPr/>
          <p:nvPr/>
        </p:nvSpPr>
        <p:spPr>
          <a:xfrm>
            <a:off x="847424" y="3983484"/>
            <a:ext cx="4963340" cy="15794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C5FE1D92-2AED-43F6-8B76-2B99ACC75DB0}"/>
              </a:ext>
            </a:extLst>
          </p:cNvPr>
          <p:cNvSpPr/>
          <p:nvPr/>
        </p:nvSpPr>
        <p:spPr>
          <a:xfrm>
            <a:off x="6436180" y="3910010"/>
            <a:ext cx="4963340" cy="17999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0FADB1-A830-4AA5-8A5A-F7FC9CB08C2C}"/>
              </a:ext>
            </a:extLst>
          </p:cNvPr>
          <p:cNvSpPr txBox="1"/>
          <p:nvPr/>
        </p:nvSpPr>
        <p:spPr>
          <a:xfrm>
            <a:off x="6697979" y="3983484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1F3926-59EB-405E-A23B-993FB41FA416}"/>
              </a:ext>
            </a:extLst>
          </p:cNvPr>
          <p:cNvSpPr txBox="1"/>
          <p:nvPr/>
        </p:nvSpPr>
        <p:spPr>
          <a:xfrm>
            <a:off x="6697979" y="4308518"/>
            <a:ext cx="4405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Выбрать кнопку «Сформировать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список пациентов»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 умолчанию будут заполнены поля: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Медицинская организация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Дата формирования списков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569C93-505D-4AB8-A3E1-D11084834E54}"/>
              </a:ext>
            </a:extLst>
          </p:cNvPr>
          <p:cNvSpPr txBox="1"/>
          <p:nvPr/>
        </p:nvSpPr>
        <p:spPr>
          <a:xfrm>
            <a:off x="1046987" y="4056958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ШАГ 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F07A27-B1AF-40C9-B671-A0C23F490F40}"/>
              </a:ext>
            </a:extLst>
          </p:cNvPr>
          <p:cNvSpPr txBox="1"/>
          <p:nvPr/>
        </p:nvSpPr>
        <p:spPr>
          <a:xfrm>
            <a:off x="1046987" y="4365572"/>
            <a:ext cx="4708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Выбрать значение из выпадающего списка «Критерий пациентов», для формирования отчетов по пациентам после госпитализации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или не госпитализированным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D89AA3B-3ECB-4C97-A7D7-9BB174362481}"/>
              </a:ext>
            </a:extLst>
          </p:cNvPr>
          <p:cNvSpPr/>
          <p:nvPr/>
        </p:nvSpPr>
        <p:spPr>
          <a:xfrm>
            <a:off x="2344301" y="2161230"/>
            <a:ext cx="3164959" cy="150226"/>
          </a:xfrm>
          <a:prstGeom prst="rect">
            <a:avLst/>
          </a:prstGeom>
          <a:solidFill>
            <a:srgbClr val="FFFFFF"/>
          </a:solidFill>
          <a:ln>
            <a:solidFill>
              <a:srgbClr val="FFFF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0708E827-1884-488A-91C8-8EFC5C67CF9A}"/>
              </a:ext>
            </a:extLst>
          </p:cNvPr>
          <p:cNvSpPr/>
          <p:nvPr/>
        </p:nvSpPr>
        <p:spPr>
          <a:xfrm>
            <a:off x="7940011" y="2576742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D58207F4-4CC0-432C-9915-E3E2E680E6CF}"/>
              </a:ext>
            </a:extLst>
          </p:cNvPr>
          <p:cNvGrpSpPr/>
          <p:nvPr/>
        </p:nvGrpSpPr>
        <p:grpSpPr>
          <a:xfrm>
            <a:off x="8064903" y="2702206"/>
            <a:ext cx="524597" cy="393097"/>
            <a:chOff x="3399652" y="1293586"/>
            <a:chExt cx="524597" cy="393097"/>
          </a:xfrm>
        </p:grpSpPr>
        <p:sp>
          <p:nvSpPr>
            <p:cNvPr id="37" name="Стрелка: вниз 36">
              <a:extLst>
                <a:ext uri="{FF2B5EF4-FFF2-40B4-BE49-F238E27FC236}">
                  <a16:creationId xmlns:a16="http://schemas.microsoft.com/office/drawing/2014/main" id="{23E3B5DF-4B74-4ECA-B5D8-4366B36BC442}"/>
                </a:ext>
              </a:extLst>
            </p:cNvPr>
            <p:cNvSpPr/>
            <p:nvPr/>
          </p:nvSpPr>
          <p:spPr>
            <a:xfrm rot="7709436">
              <a:off x="3445021" y="1248217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A1F8CBC-89CE-4F0B-A47B-90B77F26AB12}"/>
                </a:ext>
              </a:extLst>
            </p:cNvPr>
            <p:cNvSpPr txBox="1"/>
            <p:nvPr/>
          </p:nvSpPr>
          <p:spPr>
            <a:xfrm>
              <a:off x="3569753" y="1348129"/>
              <a:ext cx="35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41" name="Овал 40">
            <a:extLst>
              <a:ext uri="{FF2B5EF4-FFF2-40B4-BE49-F238E27FC236}">
                <a16:creationId xmlns:a16="http://schemas.microsoft.com/office/drawing/2014/main" id="{78168830-2E85-4794-8F02-633EC8189998}"/>
              </a:ext>
            </a:extLst>
          </p:cNvPr>
          <p:cNvSpPr/>
          <p:nvPr/>
        </p:nvSpPr>
        <p:spPr>
          <a:xfrm>
            <a:off x="3125473" y="1999425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5AEAC0E-DDE5-4305-8798-095CE553EC87}"/>
              </a:ext>
            </a:extLst>
          </p:cNvPr>
          <p:cNvGrpSpPr/>
          <p:nvPr/>
        </p:nvGrpSpPr>
        <p:grpSpPr>
          <a:xfrm>
            <a:off x="3179100" y="2086593"/>
            <a:ext cx="504490" cy="444611"/>
            <a:chOff x="4196205" y="1601379"/>
            <a:chExt cx="504490" cy="444611"/>
          </a:xfrm>
        </p:grpSpPr>
        <p:sp>
          <p:nvSpPr>
            <p:cNvPr id="43" name="Стрелка: вниз 42">
              <a:extLst>
                <a:ext uri="{FF2B5EF4-FFF2-40B4-BE49-F238E27FC236}">
                  <a16:creationId xmlns:a16="http://schemas.microsoft.com/office/drawing/2014/main" id="{CCD469CE-4783-4F0E-BD93-0E10E880AA9B}"/>
                </a:ext>
              </a:extLst>
            </p:cNvPr>
            <p:cNvSpPr/>
            <p:nvPr/>
          </p:nvSpPr>
          <p:spPr>
            <a:xfrm rot="3292909">
              <a:off x="4241574" y="1838576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84303DC-88B8-4147-84FC-112D93EF841C}"/>
                </a:ext>
              </a:extLst>
            </p:cNvPr>
            <p:cNvSpPr txBox="1"/>
            <p:nvPr/>
          </p:nvSpPr>
          <p:spPr>
            <a:xfrm>
              <a:off x="4346199" y="1601379"/>
              <a:ext cx="3544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858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06DAB9C-0809-4F55-A642-6CCEFD859B69}"/>
              </a:ext>
            </a:extLst>
          </p:cNvPr>
          <p:cNvSpPr/>
          <p:nvPr/>
        </p:nvSpPr>
        <p:spPr>
          <a:xfrm>
            <a:off x="504325" y="2045655"/>
            <a:ext cx="4619797" cy="18692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781C2FA-5F12-43EF-875A-07D9E9967013}"/>
              </a:ext>
            </a:extLst>
          </p:cNvPr>
          <p:cNvSpPr/>
          <p:nvPr/>
        </p:nvSpPr>
        <p:spPr>
          <a:xfrm>
            <a:off x="504326" y="4060505"/>
            <a:ext cx="4619797" cy="18692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945C2D2-CB02-49A2-8CA3-EA3F1A5DC5CF}"/>
              </a:ext>
            </a:extLst>
          </p:cNvPr>
          <p:cNvSpPr/>
          <p:nvPr/>
        </p:nvSpPr>
        <p:spPr>
          <a:xfrm>
            <a:off x="504329" y="4226003"/>
            <a:ext cx="4619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выздоровел на текущий момент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ПЦР+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10-х суток от получения ПЦР+ результата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направления на исследование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Пациенты после госпитализации 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негоспитализировавшиеся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681A0E2-8F8C-479E-B7C1-9F53C3272609}"/>
              </a:ext>
            </a:extLst>
          </p:cNvPr>
          <p:cNvSpPr/>
          <p:nvPr/>
        </p:nvSpPr>
        <p:spPr>
          <a:xfrm>
            <a:off x="452581" y="1341983"/>
            <a:ext cx="6456063" cy="563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Амбулаторное звено</a:t>
            </a:r>
            <a:b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Новые списки для корректировки информации о пациентах: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922C63-FF84-4330-80C4-BC753B36F3F6}"/>
              </a:ext>
            </a:extLst>
          </p:cNvPr>
          <p:cNvSpPr txBox="1"/>
          <p:nvPr/>
        </p:nvSpPr>
        <p:spPr>
          <a:xfrm>
            <a:off x="7280596" y="429882"/>
            <a:ext cx="1820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COVID-19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C5E2520-017E-4B21-B7AD-A1EFC7083A62}"/>
              </a:ext>
            </a:extLst>
          </p:cNvPr>
          <p:cNvSpPr/>
          <p:nvPr/>
        </p:nvSpPr>
        <p:spPr>
          <a:xfrm>
            <a:off x="192087" y="401935"/>
            <a:ext cx="63591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Критерии пациентов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для формирования новых списков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B7DD9E6-71AE-45D1-9393-787DDB50C73C}"/>
              </a:ext>
            </a:extLst>
          </p:cNvPr>
          <p:cNvSpPr/>
          <p:nvPr/>
        </p:nvSpPr>
        <p:spPr>
          <a:xfrm>
            <a:off x="7020630" y="2616239"/>
            <a:ext cx="375285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Типы выявленных дефектов: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9676298B-49E7-4DAC-A830-9BD5D1B4A1DC}"/>
              </a:ext>
            </a:extLst>
          </p:cNvPr>
          <p:cNvSpPr/>
          <p:nvPr/>
        </p:nvSpPr>
        <p:spPr>
          <a:xfrm>
            <a:off x="6134710" y="2961996"/>
            <a:ext cx="5524691" cy="20570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6773569-17D0-4020-ABF1-55E0F051EB2C}"/>
              </a:ext>
            </a:extLst>
          </p:cNvPr>
          <p:cNvSpPr/>
          <p:nvPr/>
        </p:nvSpPr>
        <p:spPr>
          <a:xfrm>
            <a:off x="6250749" y="3106712"/>
            <a:ext cx="55246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Дублирование карточки пациента в картотеке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получает амбулаторную 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другой МО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попал в отчет «Не госпитализировался»,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имеет госпитализацию в федеральном регистра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федеральном регистре </a:t>
            </a: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результат лечения - «Смерть»</a:t>
            </a:r>
          </a:p>
          <a:p>
            <a:pPr marL="342900" indent="-342900">
              <a:buFont typeface="+mj-lt"/>
              <a:buAutoNum type="arabicPeriod"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19BB30-64C7-478C-960E-8BFC54AF2E9A}"/>
              </a:ext>
            </a:extLst>
          </p:cNvPr>
          <p:cNvSpPr txBox="1"/>
          <p:nvPr/>
        </p:nvSpPr>
        <p:spPr>
          <a:xfrm>
            <a:off x="504326" y="2212206"/>
            <a:ext cx="46197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выздоровел на текущий момент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ПЦР-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2-х суток от получения ПЦР- результата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направления на исследование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Пациенты после госпитализации 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негоспитализировавшиеся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5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938FAC9B-5DCA-47C6-AB20-1DF55C9222F1}"/>
              </a:ext>
            </a:extLst>
          </p:cNvPr>
          <p:cNvSpPr/>
          <p:nvPr/>
        </p:nvSpPr>
        <p:spPr>
          <a:xfrm>
            <a:off x="5837091" y="2045655"/>
            <a:ext cx="5470914" cy="43837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C8271758-AA53-45AE-A592-889E2A2476F3}"/>
              </a:ext>
            </a:extLst>
          </p:cNvPr>
          <p:cNvSpPr/>
          <p:nvPr/>
        </p:nvSpPr>
        <p:spPr>
          <a:xfrm>
            <a:off x="812387" y="2045655"/>
            <a:ext cx="3243411" cy="43837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6584D3-BD88-4553-B701-EAB7066E62F3}"/>
              </a:ext>
            </a:extLst>
          </p:cNvPr>
          <p:cNvSpPr/>
          <p:nvPr/>
        </p:nvSpPr>
        <p:spPr>
          <a:xfrm>
            <a:off x="6151330" y="1488509"/>
            <a:ext cx="3686175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Как исправить: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A5E403-8A96-436F-BA96-4FF9EB316E42}"/>
              </a:ext>
            </a:extLst>
          </p:cNvPr>
          <p:cNvSpPr/>
          <p:nvPr/>
        </p:nvSpPr>
        <p:spPr>
          <a:xfrm>
            <a:off x="6151330" y="5678287"/>
            <a:ext cx="3422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Поставить результат лечения 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картотеке пациента «Смерть»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23A99D-35C9-4267-87B2-56617A73BD29}"/>
              </a:ext>
            </a:extLst>
          </p:cNvPr>
          <p:cNvSpPr/>
          <p:nvPr/>
        </p:nvSpPr>
        <p:spPr>
          <a:xfrm>
            <a:off x="883995" y="5657967"/>
            <a:ext cx="3243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федеральном регистре </a:t>
            </a:r>
          </a:p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 лечения - «Смерть»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95D0CE-7E3E-4F87-A769-A79A1FA1E008}"/>
              </a:ext>
            </a:extLst>
          </p:cNvPr>
          <p:cNvSpPr/>
          <p:nvPr/>
        </p:nvSpPr>
        <p:spPr>
          <a:xfrm>
            <a:off x="192087" y="428596"/>
            <a:ext cx="63591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Выявленные дефекты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у пациентах в новых списках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D63202-59D5-4D75-96CA-CB6BCE4F151A}"/>
              </a:ext>
            </a:extLst>
          </p:cNvPr>
          <p:cNvSpPr/>
          <p:nvPr/>
        </p:nvSpPr>
        <p:spPr>
          <a:xfrm>
            <a:off x="883995" y="1488509"/>
            <a:ext cx="375285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Типы выявленных дефектов: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9449A-F1B9-4DC7-B7ED-939E35D4AC86}"/>
              </a:ext>
            </a:extLst>
          </p:cNvPr>
          <p:cNvSpPr txBox="1"/>
          <p:nvPr/>
        </p:nvSpPr>
        <p:spPr>
          <a:xfrm>
            <a:off x="883995" y="2283424"/>
            <a:ext cx="2628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Дублирование карточки пациента в картотеке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5273CC-F667-4350-8837-BF818154EB6E}"/>
              </a:ext>
            </a:extLst>
          </p:cNvPr>
          <p:cNvSpPr txBox="1"/>
          <p:nvPr/>
        </p:nvSpPr>
        <p:spPr>
          <a:xfrm>
            <a:off x="6151330" y="2168930"/>
            <a:ext cx="32452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Сообщить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задублированных карточек в техподдержку для их объединения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DECD2F-32A1-4C24-8759-E6107F45BDE1}"/>
              </a:ext>
            </a:extLst>
          </p:cNvPr>
          <p:cNvSpPr txBox="1"/>
          <p:nvPr/>
        </p:nvSpPr>
        <p:spPr>
          <a:xfrm>
            <a:off x="883995" y="3338632"/>
            <a:ext cx="26286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получает амбулаторную помощь другой МО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D0392E-007F-4F66-B7DC-CF737BB65D3B}"/>
              </a:ext>
            </a:extLst>
          </p:cNvPr>
          <p:cNvSpPr txBox="1"/>
          <p:nvPr/>
        </p:nvSpPr>
        <p:spPr>
          <a:xfrm>
            <a:off x="6151330" y="3338716"/>
            <a:ext cx="5213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Донести информацию до МО, в которую был переведен пациент о необходимости внести информацию о прикреплении пациента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39FD3F-3CFE-4B2B-8236-FDC2AC6CF07C}"/>
              </a:ext>
            </a:extLst>
          </p:cNvPr>
          <p:cNvSpPr txBox="1"/>
          <p:nvPr/>
        </p:nvSpPr>
        <p:spPr>
          <a:xfrm>
            <a:off x="883995" y="4375189"/>
            <a:ext cx="276076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попал в отчет 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 госпитализировался»,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имеет госпитализацию в федеральном регистре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FE5F07-3366-4DB1-A67D-EB2A5121A3DB}"/>
              </a:ext>
            </a:extLst>
          </p:cNvPr>
          <p:cNvSpPr txBox="1"/>
          <p:nvPr/>
        </p:nvSpPr>
        <p:spPr>
          <a:xfrm>
            <a:off x="6151330" y="4508502"/>
            <a:ext cx="5632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Донести информацию до МО, в которой был госпитализирован пациент о необходимости внести информацию о госпитализации пациента</a:t>
            </a: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E2FCEB36-43A8-4B9D-85EE-FD240CD88958}"/>
              </a:ext>
            </a:extLst>
          </p:cNvPr>
          <p:cNvSpPr/>
          <p:nvPr/>
        </p:nvSpPr>
        <p:spPr>
          <a:xfrm>
            <a:off x="4347073" y="2397760"/>
            <a:ext cx="1229360" cy="341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2C65BAF5-3287-4EB6-AE96-FF8992D28EC3}"/>
              </a:ext>
            </a:extLst>
          </p:cNvPr>
          <p:cNvSpPr/>
          <p:nvPr/>
        </p:nvSpPr>
        <p:spPr>
          <a:xfrm>
            <a:off x="4347073" y="3583398"/>
            <a:ext cx="1229360" cy="341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9E964941-42CB-4903-9B6E-15EE21292DDA}"/>
              </a:ext>
            </a:extLst>
          </p:cNvPr>
          <p:cNvSpPr/>
          <p:nvPr/>
        </p:nvSpPr>
        <p:spPr>
          <a:xfrm>
            <a:off x="4347073" y="4723694"/>
            <a:ext cx="1229360" cy="341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право 23">
            <a:extLst>
              <a:ext uri="{FF2B5EF4-FFF2-40B4-BE49-F238E27FC236}">
                <a16:creationId xmlns:a16="http://schemas.microsoft.com/office/drawing/2014/main" id="{F16A052D-81A2-4C44-8CE0-4479B4D5D759}"/>
              </a:ext>
            </a:extLst>
          </p:cNvPr>
          <p:cNvSpPr/>
          <p:nvPr/>
        </p:nvSpPr>
        <p:spPr>
          <a:xfrm>
            <a:off x="4347073" y="5803582"/>
            <a:ext cx="1229360" cy="341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AEB333-BABE-4E78-99FF-21570CE2543F}"/>
              </a:ext>
            </a:extLst>
          </p:cNvPr>
          <p:cNvSpPr txBox="1"/>
          <p:nvPr/>
        </p:nvSpPr>
        <p:spPr>
          <a:xfrm rot="16200000">
            <a:off x="-721687" y="4164686"/>
            <a:ext cx="22341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информации 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 «РЛПК»</a:t>
            </a:r>
          </a:p>
        </p:txBody>
      </p:sp>
      <p:sp>
        <p:nvSpPr>
          <p:cNvPr id="31" name="Левая фигурная скобка 30">
            <a:extLst>
              <a:ext uri="{FF2B5EF4-FFF2-40B4-BE49-F238E27FC236}">
                <a16:creationId xmlns:a16="http://schemas.microsoft.com/office/drawing/2014/main" id="{669E4DFE-0AA9-483F-98E2-CEB709DD49DC}"/>
              </a:ext>
            </a:extLst>
          </p:cNvPr>
          <p:cNvSpPr/>
          <p:nvPr/>
        </p:nvSpPr>
        <p:spPr>
          <a:xfrm>
            <a:off x="703323" y="3338632"/>
            <a:ext cx="56847" cy="211377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B32E7B-2CF5-46F7-84D5-6255B479E1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64" t="7014" r="7834" b="84120"/>
          <a:stretch/>
        </p:blipFill>
        <p:spPr>
          <a:xfrm>
            <a:off x="300038" y="4874386"/>
            <a:ext cx="9407682" cy="622173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C0BC2BEF-1CB6-49F5-A065-8ED6342E0B54}"/>
              </a:ext>
            </a:extLst>
          </p:cNvPr>
          <p:cNvSpPr/>
          <p:nvPr/>
        </p:nvSpPr>
        <p:spPr>
          <a:xfrm>
            <a:off x="8737020" y="4673098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95D0CE-7E3E-4F87-A769-A79A1FA1E008}"/>
              </a:ext>
            </a:extLst>
          </p:cNvPr>
          <p:cNvSpPr/>
          <p:nvPr/>
        </p:nvSpPr>
        <p:spPr>
          <a:xfrm>
            <a:off x="192087" y="428596"/>
            <a:ext cx="63591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Дублирование карточки пациента в картотеке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 пациентах в ИС «РЛПК»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3284E4A-62C0-4D3D-ADD3-C08E77B99686}"/>
              </a:ext>
            </a:extLst>
          </p:cNvPr>
          <p:cNvSpPr/>
          <p:nvPr/>
        </p:nvSpPr>
        <p:spPr>
          <a:xfrm>
            <a:off x="6773180" y="1389934"/>
            <a:ext cx="4583455" cy="9070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DA75A3-7231-4895-981C-F8C0299F24FD}"/>
              </a:ext>
            </a:extLst>
          </p:cNvPr>
          <p:cNvSpPr txBox="1"/>
          <p:nvPr/>
        </p:nvSpPr>
        <p:spPr>
          <a:xfrm>
            <a:off x="6920838" y="1341884"/>
            <a:ext cx="112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Задача: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7A9250-7CED-4B49-A442-4089521A093C}"/>
              </a:ext>
            </a:extLst>
          </p:cNvPr>
          <p:cNvSpPr txBox="1"/>
          <p:nvPr/>
        </p:nvSpPr>
        <p:spPr>
          <a:xfrm>
            <a:off x="6938555" y="1689407"/>
            <a:ext cx="397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Выслать задублированные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пациентов в тех. поддержку ИС «РЛПК»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0E2A2C-9091-4D43-8C86-3829265B58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9" r="53633" b="71479"/>
          <a:stretch/>
        </p:blipFill>
        <p:spPr>
          <a:xfrm>
            <a:off x="300038" y="1405659"/>
            <a:ext cx="5653087" cy="16590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91E04D-AE22-4B3A-90CF-4F1B8EF664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29" r="57258" b="74767"/>
          <a:stretch/>
        </p:blipFill>
        <p:spPr>
          <a:xfrm>
            <a:off x="300038" y="3280592"/>
            <a:ext cx="5211107" cy="1433649"/>
          </a:xfrm>
          <a:prstGeom prst="rect">
            <a:avLst/>
          </a:prstGeom>
        </p:spPr>
      </p:pic>
      <p:sp>
        <p:nvSpPr>
          <p:cNvPr id="26" name="Овал 25">
            <a:extLst>
              <a:ext uri="{FF2B5EF4-FFF2-40B4-BE49-F238E27FC236}">
                <a16:creationId xmlns:a16="http://schemas.microsoft.com/office/drawing/2014/main" id="{72BC0EAC-9101-45FE-83BE-2FB99F5AF4A2}"/>
              </a:ext>
            </a:extLst>
          </p:cNvPr>
          <p:cNvSpPr/>
          <p:nvPr/>
        </p:nvSpPr>
        <p:spPr>
          <a:xfrm>
            <a:off x="1773849" y="1854700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8A13CB3-9D2C-4A13-AB48-ABF545B9B7B0}"/>
              </a:ext>
            </a:extLst>
          </p:cNvPr>
          <p:cNvGrpSpPr/>
          <p:nvPr/>
        </p:nvGrpSpPr>
        <p:grpSpPr>
          <a:xfrm>
            <a:off x="1767552" y="1958456"/>
            <a:ext cx="466525" cy="434589"/>
            <a:chOff x="1582412" y="4493793"/>
            <a:chExt cx="466525" cy="434589"/>
          </a:xfrm>
        </p:grpSpPr>
        <p:sp>
          <p:nvSpPr>
            <p:cNvPr id="28" name="Стрелка: вниз 27">
              <a:extLst>
                <a:ext uri="{FF2B5EF4-FFF2-40B4-BE49-F238E27FC236}">
                  <a16:creationId xmlns:a16="http://schemas.microsoft.com/office/drawing/2014/main" id="{21536114-C5C4-48ED-BA42-EB30E14E9657}"/>
                </a:ext>
              </a:extLst>
            </p:cNvPr>
            <p:cNvSpPr/>
            <p:nvPr/>
          </p:nvSpPr>
          <p:spPr>
            <a:xfrm rot="3598459">
              <a:off x="1627781" y="4720968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80C93CE-5208-406D-A52F-88792D5BA705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A35A0847-DA33-4B8B-94CE-2FD1C7DD03BB}"/>
              </a:ext>
            </a:extLst>
          </p:cNvPr>
          <p:cNvSpPr/>
          <p:nvPr/>
        </p:nvSpPr>
        <p:spPr>
          <a:xfrm>
            <a:off x="3211489" y="2679445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65083D4-55D2-4850-9AEA-755AF38B6BCA}"/>
              </a:ext>
            </a:extLst>
          </p:cNvPr>
          <p:cNvGrpSpPr/>
          <p:nvPr/>
        </p:nvGrpSpPr>
        <p:grpSpPr>
          <a:xfrm>
            <a:off x="3103048" y="2783201"/>
            <a:ext cx="568669" cy="338554"/>
            <a:chOff x="1480268" y="4493793"/>
            <a:chExt cx="568669" cy="338554"/>
          </a:xfrm>
        </p:grpSpPr>
        <p:sp>
          <p:nvSpPr>
            <p:cNvPr id="32" name="Стрелка: вниз 31">
              <a:extLst>
                <a:ext uri="{FF2B5EF4-FFF2-40B4-BE49-F238E27FC236}">
                  <a16:creationId xmlns:a16="http://schemas.microsoft.com/office/drawing/2014/main" id="{9C5A718C-F11D-4D53-AC4C-69B5FE496BB5}"/>
                </a:ext>
              </a:extLst>
            </p:cNvPr>
            <p:cNvSpPr/>
            <p:nvPr/>
          </p:nvSpPr>
          <p:spPr>
            <a:xfrm rot="6258702">
              <a:off x="1525637" y="4527466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3C93EF-8C54-48E7-93E1-257D14931D91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3FD3A3BF-E300-4337-BA14-0BD165E68571}"/>
              </a:ext>
            </a:extLst>
          </p:cNvPr>
          <p:cNvSpPr/>
          <p:nvPr/>
        </p:nvSpPr>
        <p:spPr>
          <a:xfrm>
            <a:off x="6792019" y="2373845"/>
            <a:ext cx="4564616" cy="4408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 «РЛПК» выбрать «Данные пациента»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819C694F-BDBA-4A70-ABDD-89668A9A67DC}"/>
              </a:ext>
            </a:extLst>
          </p:cNvPr>
          <p:cNvSpPr/>
          <p:nvPr/>
        </p:nvSpPr>
        <p:spPr>
          <a:xfrm>
            <a:off x="6792019" y="2909143"/>
            <a:ext cx="4583455" cy="4408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появившемся окне выбрать «Картотека»</a:t>
            </a: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id="{F4DDDAD6-3F7B-4A49-87A6-C9E0CC3227EE}"/>
              </a:ext>
            </a:extLst>
          </p:cNvPr>
          <p:cNvSpPr/>
          <p:nvPr/>
        </p:nvSpPr>
        <p:spPr>
          <a:xfrm>
            <a:off x="6792019" y="3444441"/>
            <a:ext cx="4564616" cy="4408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появившемся окне выбрать «Поиск пациента»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99FD4CD-AB01-4E16-97CD-973A6E71212C}"/>
              </a:ext>
            </a:extLst>
          </p:cNvPr>
          <p:cNvGrpSpPr/>
          <p:nvPr/>
        </p:nvGrpSpPr>
        <p:grpSpPr>
          <a:xfrm>
            <a:off x="8796345" y="4776854"/>
            <a:ext cx="400903" cy="559930"/>
            <a:chOff x="1648034" y="4493793"/>
            <a:chExt cx="400903" cy="559930"/>
          </a:xfrm>
        </p:grpSpPr>
        <p:sp>
          <p:nvSpPr>
            <p:cNvPr id="36" name="Стрелка: вниз 35">
              <a:extLst>
                <a:ext uri="{FF2B5EF4-FFF2-40B4-BE49-F238E27FC236}">
                  <a16:creationId xmlns:a16="http://schemas.microsoft.com/office/drawing/2014/main" id="{EB31C21D-17F9-4442-B6DA-1A4C57875919}"/>
                </a:ext>
              </a:extLst>
            </p:cNvPr>
            <p:cNvSpPr/>
            <p:nvPr/>
          </p:nvSpPr>
          <p:spPr>
            <a:xfrm rot="2192260">
              <a:off x="1648034" y="4800939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5933AE-9096-43F4-A62B-32CBE446ECC4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50" name="Овал 49">
            <a:extLst>
              <a:ext uri="{FF2B5EF4-FFF2-40B4-BE49-F238E27FC236}">
                <a16:creationId xmlns:a16="http://schemas.microsoft.com/office/drawing/2014/main" id="{522C0EE0-7688-4D17-A37D-7E0884C3F736}"/>
              </a:ext>
            </a:extLst>
          </p:cNvPr>
          <p:cNvSpPr/>
          <p:nvPr/>
        </p:nvSpPr>
        <p:spPr>
          <a:xfrm>
            <a:off x="5302885" y="3256903"/>
            <a:ext cx="650240" cy="5907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C3853088-B593-45EE-89D3-2978AA7A18AB}"/>
              </a:ext>
            </a:extLst>
          </p:cNvPr>
          <p:cNvGrpSpPr/>
          <p:nvPr/>
        </p:nvGrpSpPr>
        <p:grpSpPr>
          <a:xfrm>
            <a:off x="5362210" y="3360659"/>
            <a:ext cx="400903" cy="559930"/>
            <a:chOff x="1648034" y="4493793"/>
            <a:chExt cx="400903" cy="559930"/>
          </a:xfrm>
        </p:grpSpPr>
        <p:sp>
          <p:nvSpPr>
            <p:cNvPr id="52" name="Стрелка: вниз 51">
              <a:extLst>
                <a:ext uri="{FF2B5EF4-FFF2-40B4-BE49-F238E27FC236}">
                  <a16:creationId xmlns:a16="http://schemas.microsoft.com/office/drawing/2014/main" id="{8F8525DA-B7EC-466A-9BFB-B1FAED5EB098}"/>
                </a:ext>
              </a:extLst>
            </p:cNvPr>
            <p:cNvSpPr/>
            <p:nvPr/>
          </p:nvSpPr>
          <p:spPr>
            <a:xfrm rot="2192260">
              <a:off x="1648034" y="4800939"/>
              <a:ext cx="162045" cy="252784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83F96C4-EF19-4221-B91D-6A84C016AEC1}"/>
                </a:ext>
              </a:extLst>
            </p:cNvPr>
            <p:cNvSpPr txBox="1"/>
            <p:nvPr/>
          </p:nvSpPr>
          <p:spPr>
            <a:xfrm>
              <a:off x="1748842" y="4493793"/>
              <a:ext cx="3000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F0190FEC-54F7-4630-B315-4B7585C3D0C9}"/>
              </a:ext>
            </a:extLst>
          </p:cNvPr>
          <p:cNvSpPr/>
          <p:nvPr/>
        </p:nvSpPr>
        <p:spPr>
          <a:xfrm>
            <a:off x="6792019" y="3970881"/>
            <a:ext cx="4564616" cy="4058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Ввести полностью ФИО пациента 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8F1FD9E0-89F7-47BD-B95D-EC0527F9E943}"/>
              </a:ext>
            </a:extLst>
          </p:cNvPr>
          <p:cNvSpPr/>
          <p:nvPr/>
        </p:nvSpPr>
        <p:spPr>
          <a:xfrm>
            <a:off x="671594" y="5526044"/>
            <a:ext cx="3366371" cy="8026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Удостовериться в том, что карточки принадлежат одному пациенту 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ED6C7482-D524-49A7-B249-6E3A24CF9C44}"/>
              </a:ext>
            </a:extLst>
          </p:cNvPr>
          <p:cNvSpPr/>
          <p:nvPr/>
        </p:nvSpPr>
        <p:spPr>
          <a:xfrm>
            <a:off x="4274702" y="5526043"/>
            <a:ext cx="4395643" cy="8026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Оповестить тех. поддержку ИС «РЛПК» </a:t>
            </a: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необходимости объединить карточки пациента через канал тех. поддержки в Телеграмм*</a:t>
            </a:r>
          </a:p>
        </p:txBody>
      </p:sp>
    </p:spTree>
    <p:extLst>
      <p:ext uri="{BB962C8B-B14F-4D97-AF65-F5344CB8AC3E}">
        <p14:creationId xmlns:p14="http://schemas.microsoft.com/office/powerpoint/2010/main" val="4053765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0760129A-488E-45D9-B5FC-FFDC6674DC77}"/>
              </a:ext>
            </a:extLst>
          </p:cNvPr>
          <p:cNvSpPr/>
          <p:nvPr/>
        </p:nvSpPr>
        <p:spPr>
          <a:xfrm>
            <a:off x="6308569" y="3980914"/>
            <a:ext cx="5374322" cy="10717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90B7A2A-E93C-433F-A1C7-223EC631566E}"/>
              </a:ext>
            </a:extLst>
          </p:cNvPr>
          <p:cNvSpPr/>
          <p:nvPr/>
        </p:nvSpPr>
        <p:spPr>
          <a:xfrm>
            <a:off x="6308569" y="2757122"/>
            <a:ext cx="5374322" cy="10717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A1C4376-D2F3-4C27-BA95-83198AC0ACD3}"/>
              </a:ext>
            </a:extLst>
          </p:cNvPr>
          <p:cNvSpPr/>
          <p:nvPr/>
        </p:nvSpPr>
        <p:spPr>
          <a:xfrm>
            <a:off x="335280" y="2872442"/>
            <a:ext cx="5374322" cy="8371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4B597F9-6F7A-4ECF-9378-F9116B8B1B97}"/>
              </a:ext>
            </a:extLst>
          </p:cNvPr>
          <p:cNvSpPr/>
          <p:nvPr/>
        </p:nvSpPr>
        <p:spPr>
          <a:xfrm>
            <a:off x="335280" y="4109180"/>
            <a:ext cx="5374322" cy="83719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95D0CE-7E3E-4F87-A769-A79A1FA1E008}"/>
              </a:ext>
            </a:extLst>
          </p:cNvPr>
          <p:cNvSpPr/>
          <p:nvPr/>
        </p:nvSpPr>
        <p:spPr>
          <a:xfrm>
            <a:off x="192087" y="428596"/>
            <a:ext cx="635918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Отсутствие информации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 пациенте в ИС «РЛПК»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6F20C9-E0EE-4674-8454-DABA3D41E021}"/>
              </a:ext>
            </a:extLst>
          </p:cNvPr>
          <p:cNvSpPr txBox="1"/>
          <p:nvPr/>
        </p:nvSpPr>
        <p:spPr>
          <a:xfrm>
            <a:off x="527056" y="2994297"/>
            <a:ext cx="35152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получает амбулаторную помощь другой МО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6ED190-2D39-4282-8E79-CDBC31361A00}"/>
              </a:ext>
            </a:extLst>
          </p:cNvPr>
          <p:cNvSpPr txBox="1"/>
          <p:nvPr/>
        </p:nvSpPr>
        <p:spPr>
          <a:xfrm>
            <a:off x="527056" y="4235558"/>
            <a:ext cx="52913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Пациент попал в список «Не госпитализировался»,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имеет госпитализацию в федеральном регистре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5DFC3C-31E8-4432-BC5B-E24D1BC87253}"/>
              </a:ext>
            </a:extLst>
          </p:cNvPr>
          <p:cNvSpPr txBox="1"/>
          <p:nvPr/>
        </p:nvSpPr>
        <p:spPr>
          <a:xfrm>
            <a:off x="527056" y="2410267"/>
            <a:ext cx="26286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025105-41E2-4038-ADF4-9279817E61A5}"/>
              </a:ext>
            </a:extLst>
          </p:cNvPr>
          <p:cNvSpPr txBox="1"/>
          <p:nvPr/>
        </p:nvSpPr>
        <p:spPr>
          <a:xfrm>
            <a:off x="6470308" y="2410267"/>
            <a:ext cx="26286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CD4C4F-79E2-48C7-AEDA-9C5CA4F421CE}"/>
              </a:ext>
            </a:extLst>
          </p:cNvPr>
          <p:cNvSpPr txBox="1"/>
          <p:nvPr/>
        </p:nvSpPr>
        <p:spPr>
          <a:xfrm>
            <a:off x="6445970" y="2872442"/>
            <a:ext cx="5213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Донести информацию до МО, в которую был переведен пациент о необходимости внести информацию о прикреплении пациента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EAD941-8F24-4261-88F2-5835E787E185}"/>
              </a:ext>
            </a:extLst>
          </p:cNvPr>
          <p:cNvSpPr txBox="1"/>
          <p:nvPr/>
        </p:nvSpPr>
        <p:spPr>
          <a:xfrm>
            <a:off x="6445970" y="4105859"/>
            <a:ext cx="5632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Донести информацию до МО, в которой был госпитализирован пациент о необходимости внести информацию о госпитализации пациента</a:t>
            </a: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124DB374-9121-4D48-A2F5-F55A1743F1B4}"/>
              </a:ext>
            </a:extLst>
          </p:cNvPr>
          <p:cNvSpPr/>
          <p:nvPr/>
        </p:nvSpPr>
        <p:spPr>
          <a:xfrm>
            <a:off x="5818411" y="3113722"/>
            <a:ext cx="421457" cy="341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850081DB-49B6-4822-810C-7DAABB74BC02}"/>
              </a:ext>
            </a:extLst>
          </p:cNvPr>
          <p:cNvSpPr/>
          <p:nvPr/>
        </p:nvSpPr>
        <p:spPr>
          <a:xfrm>
            <a:off x="5813834" y="4356963"/>
            <a:ext cx="421457" cy="34163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97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95D0CE-7E3E-4F87-A769-A79A1FA1E008}"/>
              </a:ext>
            </a:extLst>
          </p:cNvPr>
          <p:cNvSpPr/>
          <p:nvPr/>
        </p:nvSpPr>
        <p:spPr>
          <a:xfrm>
            <a:off x="138130" y="350294"/>
            <a:ext cx="6359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 федеральном регистре </a:t>
            </a: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результат лечения - «Смерть»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C3E12D60-4923-4A52-A75C-7EC26A4C4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939029"/>
              </p:ext>
            </p:extLst>
          </p:nvPr>
        </p:nvGraphicFramePr>
        <p:xfrm>
          <a:off x="324434" y="2212634"/>
          <a:ext cx="8237220" cy="1013460"/>
        </p:xfrm>
        <a:graphic>
          <a:graphicData uri="http://schemas.openxmlformats.org/drawingml/2006/table">
            <a:tbl>
              <a:tblPr/>
              <a:tblGrid>
                <a:gridCol w="746760">
                  <a:extLst>
                    <a:ext uri="{9D8B030D-6E8A-4147-A177-3AD203B41FA5}">
                      <a16:colId xmlns:a16="http://schemas.microsoft.com/office/drawing/2014/main" val="4046879735"/>
                    </a:ext>
                  </a:extLst>
                </a:gridCol>
                <a:gridCol w="987586">
                  <a:extLst>
                    <a:ext uri="{9D8B030D-6E8A-4147-A177-3AD203B41FA5}">
                      <a16:colId xmlns:a16="http://schemas.microsoft.com/office/drawing/2014/main" val="1541974358"/>
                    </a:ext>
                  </a:extLst>
                </a:gridCol>
                <a:gridCol w="1584960">
                  <a:extLst>
                    <a:ext uri="{9D8B030D-6E8A-4147-A177-3AD203B41FA5}">
                      <a16:colId xmlns:a16="http://schemas.microsoft.com/office/drawing/2014/main" val="953868831"/>
                    </a:ext>
                  </a:extLst>
                </a:gridCol>
                <a:gridCol w="1808480">
                  <a:extLst>
                    <a:ext uri="{9D8B030D-6E8A-4147-A177-3AD203B41FA5}">
                      <a16:colId xmlns:a16="http://schemas.microsoft.com/office/drawing/2014/main" val="596313408"/>
                    </a:ext>
                  </a:extLst>
                </a:gridCol>
                <a:gridCol w="1059654">
                  <a:extLst>
                    <a:ext uri="{9D8B030D-6E8A-4147-A177-3AD203B41FA5}">
                      <a16:colId xmlns:a16="http://schemas.microsoft.com/office/drawing/2014/main" val="865466298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888975097"/>
                    </a:ext>
                  </a:extLst>
                </a:gridCol>
              </a:tblGrid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i="0" dirty="0">
                          <a:effectLst/>
                          <a:latin typeface="Times New Roman" panose="02020603050405020304" pitchFamily="18" charset="0"/>
                        </a:rPr>
                        <a:t>ID</a:t>
                      </a:r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 пациента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Пациент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Фактический адрес пациента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Дата последнего результата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Количество дней между текущей даты и датой последнего результата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532261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22222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Иванов Иван Иванович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Улица Минина д.8 кв. 204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10.06.2020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i="0" dirty="0"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1524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06504"/>
                  </a:ext>
                </a:extLst>
              </a:tr>
            </a:tbl>
          </a:graphicData>
        </a:graphic>
      </p:graphicFrame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DC0C9BA-F61C-4F94-BE03-D667F021C433}"/>
              </a:ext>
            </a:extLst>
          </p:cNvPr>
          <p:cNvSpPr/>
          <p:nvPr/>
        </p:nvSpPr>
        <p:spPr>
          <a:xfrm>
            <a:off x="2838564" y="3964971"/>
            <a:ext cx="3405293" cy="13664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9F0ED4DD-B2C4-4458-BA8C-40776738EDCB}"/>
              </a:ext>
            </a:extLst>
          </p:cNvPr>
          <p:cNvSpPr/>
          <p:nvPr/>
        </p:nvSpPr>
        <p:spPr>
          <a:xfrm>
            <a:off x="324434" y="3964970"/>
            <a:ext cx="2435024" cy="13664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7F5CC1-B9C3-4E31-B06F-6C091CED4A39}"/>
              </a:ext>
            </a:extLst>
          </p:cNvPr>
          <p:cNvSpPr txBox="1"/>
          <p:nvPr/>
        </p:nvSpPr>
        <p:spPr>
          <a:xfrm>
            <a:off x="2989444" y="4138637"/>
            <a:ext cx="29846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Поставить статус результата лечения «Смерть» </a:t>
            </a:r>
            <a:b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картотеке пациента</a:t>
            </a:r>
            <a:endParaRPr lang="ru-RU" sz="15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7ACBFA-D84F-42A7-A594-ACB7AE1B6D51}"/>
              </a:ext>
            </a:extLst>
          </p:cNvPr>
          <p:cNvSpPr txBox="1"/>
          <p:nvPr/>
        </p:nvSpPr>
        <p:spPr>
          <a:xfrm>
            <a:off x="435906" y="4138636"/>
            <a:ext cx="24773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Двойное нажатие правой кнопкой мыши </a:t>
            </a:r>
            <a:b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пациента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83B7C300-5804-4924-BE64-0F793A16CCB2}"/>
              </a:ext>
            </a:extLst>
          </p:cNvPr>
          <p:cNvSpPr/>
          <p:nvPr/>
        </p:nvSpPr>
        <p:spPr>
          <a:xfrm>
            <a:off x="394374" y="4138636"/>
            <a:ext cx="386891" cy="338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6B162C5F-6B6A-4ACB-9949-A10CB5BCB7D6}"/>
              </a:ext>
            </a:extLst>
          </p:cNvPr>
          <p:cNvSpPr/>
          <p:nvPr/>
        </p:nvSpPr>
        <p:spPr>
          <a:xfrm>
            <a:off x="2930831" y="4138637"/>
            <a:ext cx="386891" cy="338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A827B515-C8B5-4AB3-9DCF-C3BBE0974ECE}"/>
              </a:ext>
            </a:extLst>
          </p:cNvPr>
          <p:cNvSpPr/>
          <p:nvPr/>
        </p:nvSpPr>
        <p:spPr>
          <a:xfrm>
            <a:off x="839121" y="3253799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981F506-A5F1-43CB-9E90-F71C3279F19A}"/>
              </a:ext>
            </a:extLst>
          </p:cNvPr>
          <p:cNvGrpSpPr/>
          <p:nvPr/>
        </p:nvGrpSpPr>
        <p:grpSpPr>
          <a:xfrm>
            <a:off x="893748" y="3160135"/>
            <a:ext cx="535913" cy="420871"/>
            <a:chOff x="1115732" y="3968549"/>
            <a:chExt cx="535913" cy="42087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792FFD-283E-42E9-A015-61B4DCF33FED}"/>
                </a:ext>
              </a:extLst>
            </p:cNvPr>
            <p:cNvSpPr txBox="1"/>
            <p:nvPr/>
          </p:nvSpPr>
          <p:spPr>
            <a:xfrm>
              <a:off x="1115732" y="4081643"/>
              <a:ext cx="376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4" name="Стрелка: вниз 33">
              <a:extLst>
                <a:ext uri="{FF2B5EF4-FFF2-40B4-BE49-F238E27FC236}">
                  <a16:creationId xmlns:a16="http://schemas.microsoft.com/office/drawing/2014/main" id="{53849B8F-175F-4E27-81B4-F7C57F74F7AB}"/>
                </a:ext>
              </a:extLst>
            </p:cNvPr>
            <p:cNvSpPr/>
            <p:nvPr/>
          </p:nvSpPr>
          <p:spPr>
            <a:xfrm rot="13765029">
              <a:off x="1394921" y="3899043"/>
              <a:ext cx="187217" cy="32623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5" name="Овал 34">
            <a:extLst>
              <a:ext uri="{FF2B5EF4-FFF2-40B4-BE49-F238E27FC236}">
                <a16:creationId xmlns:a16="http://schemas.microsoft.com/office/drawing/2014/main" id="{9307BB31-F5EC-4D8A-8AD5-8457D149BCBE}"/>
              </a:ext>
            </a:extLst>
          </p:cNvPr>
          <p:cNvSpPr/>
          <p:nvPr/>
        </p:nvSpPr>
        <p:spPr>
          <a:xfrm>
            <a:off x="8396747" y="6317505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249E45FD-6E08-4993-BD22-DEF918CC5B96}"/>
              </a:ext>
            </a:extLst>
          </p:cNvPr>
          <p:cNvGrpSpPr/>
          <p:nvPr/>
        </p:nvGrpSpPr>
        <p:grpSpPr>
          <a:xfrm>
            <a:off x="8446227" y="6322316"/>
            <a:ext cx="633081" cy="307777"/>
            <a:chOff x="8364759" y="6259187"/>
            <a:chExt cx="633081" cy="307777"/>
          </a:xfrm>
        </p:grpSpPr>
        <p:sp>
          <p:nvSpPr>
            <p:cNvPr id="37" name="Стрелка: вниз 36">
              <a:extLst>
                <a:ext uri="{FF2B5EF4-FFF2-40B4-BE49-F238E27FC236}">
                  <a16:creationId xmlns:a16="http://schemas.microsoft.com/office/drawing/2014/main" id="{C5FDD0D8-E7C4-4C72-B520-4F028C215772}"/>
                </a:ext>
              </a:extLst>
            </p:cNvPr>
            <p:cNvSpPr/>
            <p:nvPr/>
          </p:nvSpPr>
          <p:spPr>
            <a:xfrm rot="15934931">
              <a:off x="8741116" y="6249959"/>
              <a:ext cx="187217" cy="32623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560AC34-E7A6-4AE3-9FAE-4D145FB2C9D3}"/>
                </a:ext>
              </a:extLst>
            </p:cNvPr>
            <p:cNvSpPr txBox="1"/>
            <p:nvPr/>
          </p:nvSpPr>
          <p:spPr>
            <a:xfrm>
              <a:off x="8364759" y="6259187"/>
              <a:ext cx="376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02F572A-5AC4-4060-989C-B3C4EB1FC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63" r="3047" b="22222"/>
          <a:stretch/>
        </p:blipFill>
        <p:spPr>
          <a:xfrm>
            <a:off x="9101544" y="1230215"/>
            <a:ext cx="2157006" cy="5521725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33E27470-7D75-42F8-92EC-716E5EA9D5FD}"/>
              </a:ext>
            </a:extLst>
          </p:cNvPr>
          <p:cNvSpPr/>
          <p:nvPr/>
        </p:nvSpPr>
        <p:spPr>
          <a:xfrm>
            <a:off x="10457099" y="1568396"/>
            <a:ext cx="386891" cy="338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AA9AF75-B652-4866-B566-9EF44C9EBE86}"/>
              </a:ext>
            </a:extLst>
          </p:cNvPr>
          <p:cNvGrpSpPr/>
          <p:nvPr/>
        </p:nvGrpSpPr>
        <p:grpSpPr>
          <a:xfrm>
            <a:off x="10506579" y="1474786"/>
            <a:ext cx="586403" cy="406198"/>
            <a:chOff x="8364759" y="6160766"/>
            <a:chExt cx="586403" cy="406198"/>
          </a:xfrm>
        </p:grpSpPr>
        <p:sp>
          <p:nvSpPr>
            <p:cNvPr id="42" name="Стрелка: вниз 41">
              <a:extLst>
                <a:ext uri="{FF2B5EF4-FFF2-40B4-BE49-F238E27FC236}">
                  <a16:creationId xmlns:a16="http://schemas.microsoft.com/office/drawing/2014/main" id="{602CDB8C-2729-4919-B01C-EDA3DEC3D514}"/>
                </a:ext>
              </a:extLst>
            </p:cNvPr>
            <p:cNvSpPr/>
            <p:nvPr/>
          </p:nvSpPr>
          <p:spPr>
            <a:xfrm rot="13802491">
              <a:off x="8694438" y="6091260"/>
              <a:ext cx="187217" cy="326230"/>
            </a:xfrm>
            <a:prstGeom prst="down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0A50737-3265-4AF4-8F08-8BD100000833}"/>
                </a:ext>
              </a:extLst>
            </p:cNvPr>
            <p:cNvSpPr txBox="1"/>
            <p:nvPr/>
          </p:nvSpPr>
          <p:spPr>
            <a:xfrm>
              <a:off x="8364759" y="6259187"/>
              <a:ext cx="3760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82D5BEF7-6B1D-4D8B-9760-1D33162F064D}"/>
              </a:ext>
            </a:extLst>
          </p:cNvPr>
          <p:cNvSpPr/>
          <p:nvPr/>
        </p:nvSpPr>
        <p:spPr>
          <a:xfrm>
            <a:off x="6329286" y="3964970"/>
            <a:ext cx="2477346" cy="13664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E610F1-BFBC-4B96-9D21-D412F0F6EF24}"/>
              </a:ext>
            </a:extLst>
          </p:cNvPr>
          <p:cNvSpPr txBox="1"/>
          <p:nvPr/>
        </p:nvSpPr>
        <p:spPr>
          <a:xfrm>
            <a:off x="6440758" y="4138636"/>
            <a:ext cx="2477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  Закрыть картотеку, перейти к корректировки данных следующего пациента (пункт 1)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81BB3F30-D15D-4FD9-B9E0-F7817E275082}"/>
              </a:ext>
            </a:extLst>
          </p:cNvPr>
          <p:cNvSpPr/>
          <p:nvPr/>
        </p:nvSpPr>
        <p:spPr>
          <a:xfrm>
            <a:off x="6399226" y="4138636"/>
            <a:ext cx="386891" cy="33855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6C74DC-E675-4CA5-8B4B-9E6216D02D8A}"/>
              </a:ext>
            </a:extLst>
          </p:cNvPr>
          <p:cNvSpPr txBox="1"/>
          <p:nvPr/>
        </p:nvSpPr>
        <p:spPr>
          <a:xfrm>
            <a:off x="138130" y="1807642"/>
            <a:ext cx="706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Привести ИС «РЛПК» в соответствие с федеральным регистром</a:t>
            </a:r>
          </a:p>
        </p:txBody>
      </p:sp>
    </p:spTree>
    <p:extLst>
      <p:ext uri="{BB962C8B-B14F-4D97-AF65-F5344CB8AC3E}">
        <p14:creationId xmlns:p14="http://schemas.microsoft.com/office/powerpoint/2010/main" val="370868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id="{E2EBC6D0-0110-47F9-8A09-2320D6B1BDF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92953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1AC30AA-40CA-444E-A436-EF4A1017C996}"/>
              </a:ext>
            </a:extLst>
          </p:cNvPr>
          <p:cNvSpPr/>
          <p:nvPr/>
        </p:nvSpPr>
        <p:spPr>
          <a:xfrm>
            <a:off x="1739583" y="2613557"/>
            <a:ext cx="8077843" cy="8142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88DC79F-5B17-4368-9FEE-32E827082487}"/>
              </a:ext>
            </a:extLst>
          </p:cNvPr>
          <p:cNvSpPr/>
          <p:nvPr/>
        </p:nvSpPr>
        <p:spPr>
          <a:xfrm>
            <a:off x="1739583" y="1341438"/>
            <a:ext cx="8077843" cy="113760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96348D-12F2-4947-831D-1BC7F0A8D17F}"/>
              </a:ext>
            </a:extLst>
          </p:cNvPr>
          <p:cNvSpPr/>
          <p:nvPr/>
        </p:nvSpPr>
        <p:spPr>
          <a:xfrm>
            <a:off x="226812" y="571379"/>
            <a:ext cx="772499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Обратная связь</a:t>
            </a:r>
            <a:endParaRPr lang="ru-RU" b="1" dirty="0"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04B8B-D5B4-4563-A533-76F3781CEAD3}"/>
              </a:ext>
            </a:extLst>
          </p:cNvPr>
          <p:cNvSpPr txBox="1"/>
          <p:nvPr/>
        </p:nvSpPr>
        <p:spPr>
          <a:xfrm>
            <a:off x="1951430" y="1475955"/>
            <a:ext cx="7724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Дать обратную связь в виде списка пациентов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приложением 1*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которых не удалось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отработать по заданному в презентации алгоритму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EFBC57-B473-42F0-8B62-3B07B1B87916}"/>
              </a:ext>
            </a:extLst>
          </p:cNvPr>
          <p:cNvSpPr txBox="1"/>
          <p:nvPr/>
        </p:nvSpPr>
        <p:spPr>
          <a:xfrm>
            <a:off x="1951430" y="2739998"/>
            <a:ext cx="545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приложении 1*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предложить критерии пациентов 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организации соответствующих выгрузок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DD71EE2-D2F0-4D90-BEDC-C81CB12A5674}"/>
              </a:ext>
            </a:extLst>
          </p:cNvPr>
          <p:cNvSpPr/>
          <p:nvPr/>
        </p:nvSpPr>
        <p:spPr>
          <a:xfrm>
            <a:off x="1795950" y="5186986"/>
            <a:ext cx="8021476" cy="9656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B02F9C-37EA-4AF4-8283-418B23B321A9}"/>
              </a:ext>
            </a:extLst>
          </p:cNvPr>
          <p:cNvSpPr txBox="1"/>
          <p:nvPr/>
        </p:nvSpPr>
        <p:spPr>
          <a:xfrm>
            <a:off x="1951430" y="5333631"/>
            <a:ext cx="545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Обратную связь выслать по электронному адресу: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aleksejdavydenko@gmail.com</a:t>
            </a:r>
            <a:endParaRPr lang="ru-RU" sz="16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6A366E5-8D95-4E12-9372-C2A1A6BCC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120672"/>
              </p:ext>
            </p:extLst>
          </p:nvPr>
        </p:nvGraphicFramePr>
        <p:xfrm>
          <a:off x="1795950" y="3822779"/>
          <a:ext cx="8021477" cy="1216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6336">
                  <a:extLst>
                    <a:ext uri="{9D8B030D-6E8A-4147-A177-3AD203B41FA5}">
                      <a16:colId xmlns:a16="http://schemas.microsoft.com/office/drawing/2014/main" val="2029998612"/>
                    </a:ext>
                  </a:extLst>
                </a:gridCol>
                <a:gridCol w="574071">
                  <a:extLst>
                    <a:ext uri="{9D8B030D-6E8A-4147-A177-3AD203B41FA5}">
                      <a16:colId xmlns:a16="http://schemas.microsoft.com/office/drawing/2014/main" val="384912717"/>
                    </a:ext>
                  </a:extLst>
                </a:gridCol>
                <a:gridCol w="744741">
                  <a:extLst>
                    <a:ext uri="{9D8B030D-6E8A-4147-A177-3AD203B41FA5}">
                      <a16:colId xmlns:a16="http://schemas.microsoft.com/office/drawing/2014/main" val="766398303"/>
                    </a:ext>
                  </a:extLst>
                </a:gridCol>
                <a:gridCol w="1163657">
                  <a:extLst>
                    <a:ext uri="{9D8B030D-6E8A-4147-A177-3AD203B41FA5}">
                      <a16:colId xmlns:a16="http://schemas.microsoft.com/office/drawing/2014/main" val="1131407502"/>
                    </a:ext>
                  </a:extLst>
                </a:gridCol>
                <a:gridCol w="1163657">
                  <a:extLst>
                    <a:ext uri="{9D8B030D-6E8A-4147-A177-3AD203B41FA5}">
                      <a16:colId xmlns:a16="http://schemas.microsoft.com/office/drawing/2014/main" val="1970926662"/>
                    </a:ext>
                  </a:extLst>
                </a:gridCol>
                <a:gridCol w="2529015">
                  <a:extLst>
                    <a:ext uri="{9D8B030D-6E8A-4147-A177-3AD203B41FA5}">
                      <a16:colId xmlns:a16="http://schemas.microsoft.com/office/drawing/2014/main" val="1738611262"/>
                    </a:ext>
                  </a:extLst>
                </a:gridCol>
              </a:tblGrid>
              <a:tr h="2888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МО</a:t>
                      </a: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списка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618065"/>
                  </a:ext>
                </a:extLst>
              </a:tr>
              <a:tr h="2888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ПЦР -/-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676399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ПЦР -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54884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ПЦР +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76864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6C2D557-AE0C-4687-90CF-621C6520CC1D}"/>
              </a:ext>
            </a:extLst>
          </p:cNvPr>
          <p:cNvSpPr txBox="1"/>
          <p:nvPr/>
        </p:nvSpPr>
        <p:spPr>
          <a:xfrm>
            <a:off x="8430768" y="3514558"/>
            <a:ext cx="16304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*  - Приложение 1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068344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31843</TotalTime>
  <Words>659</Words>
  <Application>Microsoft Office PowerPoint</Application>
  <PresentationFormat>Широкоэкранный</PresentationFormat>
  <Paragraphs>115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Calibri</vt:lpstr>
      <vt:lpstr>Times New Roman</vt:lpstr>
      <vt:lpstr>Arial</vt:lpstr>
      <vt:lpstr>HeliosCondC</vt:lpstr>
      <vt:lpstr>Montserrat</vt:lpstr>
      <vt:lpstr>Тема Office</vt:lpstr>
      <vt:lpstr>1_Тема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 Dvorak</dc:creator>
  <cp:lastModifiedBy>Давыденко Алексей</cp:lastModifiedBy>
  <cp:revision>900</cp:revision>
  <cp:lastPrinted>2020-04-17T06:55:34Z</cp:lastPrinted>
  <dcterms:created xsi:type="dcterms:W3CDTF">2019-06-12T19:36:33Z</dcterms:created>
  <dcterms:modified xsi:type="dcterms:W3CDTF">2020-07-06T18:02:26Z</dcterms:modified>
</cp:coreProperties>
</file>